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49" r:id="rId3"/>
    <p:sldId id="488" r:id="rId4"/>
    <p:sldId id="492" r:id="rId5"/>
    <p:sldId id="489" r:id="rId6"/>
    <p:sldId id="495" r:id="rId7"/>
    <p:sldId id="493" r:id="rId8"/>
    <p:sldId id="494" r:id="rId9"/>
    <p:sldId id="496" r:id="rId10"/>
    <p:sldId id="500" r:id="rId11"/>
    <p:sldId id="523" r:id="rId12"/>
    <p:sldId id="490" r:id="rId13"/>
    <p:sldId id="508" r:id="rId14"/>
    <p:sldId id="497" r:id="rId15"/>
    <p:sldId id="501" r:id="rId16"/>
    <p:sldId id="491" r:id="rId17"/>
    <p:sldId id="503" r:id="rId18"/>
    <p:sldId id="504" r:id="rId19"/>
    <p:sldId id="506" r:id="rId20"/>
    <p:sldId id="520" r:id="rId21"/>
    <p:sldId id="507" r:id="rId22"/>
    <p:sldId id="509" r:id="rId23"/>
    <p:sldId id="510" r:id="rId24"/>
    <p:sldId id="502" r:id="rId25"/>
    <p:sldId id="511" r:id="rId26"/>
    <p:sldId id="512" r:id="rId27"/>
    <p:sldId id="513" r:id="rId28"/>
    <p:sldId id="514" r:id="rId29"/>
    <p:sldId id="515" r:id="rId30"/>
    <p:sldId id="516" r:id="rId31"/>
    <p:sldId id="517" r:id="rId32"/>
    <p:sldId id="518" r:id="rId33"/>
    <p:sldId id="519" r:id="rId34"/>
    <p:sldId id="522" r:id="rId35"/>
    <p:sldId id="521" r:id="rId36"/>
    <p:sldId id="524" r:id="rId37"/>
    <p:sldId id="525" r:id="rId38"/>
    <p:sldId id="526" r:id="rId39"/>
    <p:sldId id="527" r:id="rId40"/>
    <p:sldId id="528" r:id="rId41"/>
    <p:sldId id="396" r:id="rId42"/>
    <p:sldId id="30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590" autoAdjust="0"/>
    <p:restoredTop sz="97706" autoAdjust="0"/>
  </p:normalViewPr>
  <p:slideViewPr>
    <p:cSldViewPr snapToGrid="0" snapToObjects="1">
      <p:cViewPr>
        <p:scale>
          <a:sx n="68" d="100"/>
          <a:sy n="68" d="100"/>
        </p:scale>
        <p:origin x="-1362" y="-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008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7BBCE-00A9-6840-8071-99B9E710F12D}" type="datetimeFigureOut">
              <a:rPr lang="en-US" smtClean="0"/>
              <a:pPr/>
              <a:t>31/07/2015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B2964-08AC-3945-B822-ABA3D09E4E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54070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F71F5-455C-BB40-B117-0FE77097A5AA}" type="datetimeFigureOut">
              <a:rPr lang="en-US" smtClean="0"/>
              <a:pPr/>
              <a:t>31/07/2015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BDFC6-614D-0F40-8ED4-7C35ECF5DE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9357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B44C-0B5F-C942-9E9B-6E7338A19EB0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182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92020-41D0-5349-BD1F-52F7C8AF56C0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440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821D8-8B9C-884A-9D2D-66F61E0F46D6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04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EE4C6-27C2-F847-95F5-04FA3549E6F3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99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F9F62-C147-B248-BCD6-2C66C0FD7B5A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285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EBF2E-AB0A-3B46-8015-D6A68D9DDE93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1293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45F04-DAEB-1A4E-8019-A5A3C38901B3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5092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55EB5-F51C-0A4B-8BD4-AF90164DFA51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880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F8AD-F5CD-004F-97CB-36344709897F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708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49384-3EFA-7D44-A854-D1A1D1E61339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31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40658-2C3B-7A45-9EBE-43AD4F0FC910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34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53728-3D01-3548-AA60-DDDB135D2DD3}" type="datetime1">
              <a:rPr lang="en-US" smtClean="0"/>
              <a:pPr/>
              <a:t>31/07/2015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679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Image </a:t>
            </a:r>
            <a:r>
              <a:rPr lang="en-US" dirty="0"/>
              <a:t>Processing</a:t>
            </a:r>
            <a:br>
              <a:rPr lang="en-US" dirty="0"/>
            </a:br>
            <a:r>
              <a:rPr lang="en-US" dirty="0" smtClean="0"/>
              <a:t>CSC331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Image Segmentation 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90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Text Box 2"/>
          <p:cNvSpPr txBox="1">
            <a:spLocks noChangeArrowheads="1"/>
          </p:cNvSpPr>
          <p:nvPr/>
        </p:nvSpPr>
        <p:spPr bwMode="auto">
          <a:xfrm>
            <a:off x="3747577" y="500063"/>
            <a:ext cx="1675834" cy="369332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folHlink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 err="1" smtClean="0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Thresholding</a:t>
            </a:r>
            <a:endParaRPr lang="en-US" altLang="zh-TW" dirty="0">
              <a:solidFill>
                <a:srgbClr val="FF0000"/>
              </a:solidFill>
              <a:latin typeface="Verdana" charset="0"/>
              <a:ea typeface="新細明體" charset="0"/>
              <a:cs typeface="新細明體" charset="0"/>
            </a:endParaRPr>
          </a:p>
        </p:txBody>
      </p:sp>
      <p:graphicFrame>
        <p:nvGraphicFramePr>
          <p:cNvPr id="643077" name="Object 5"/>
          <p:cNvGraphicFramePr>
            <a:graphicFrameLocks noChangeAspect="1"/>
          </p:cNvGraphicFramePr>
          <p:nvPr/>
        </p:nvGraphicFramePr>
        <p:xfrm>
          <a:off x="1349375" y="1816100"/>
          <a:ext cx="3132138" cy="2540000"/>
        </p:xfrm>
        <a:graphic>
          <a:graphicData uri="http://schemas.openxmlformats.org/presentationml/2006/ole">
            <p:oleObj spid="_x0000_s2121" name="Image" r:id="rId3" imgW="4165079" imgH="3377778" progId="">
              <p:embed/>
            </p:oleObj>
          </a:graphicData>
        </a:graphic>
      </p:graphicFrame>
      <p:graphicFrame>
        <p:nvGraphicFramePr>
          <p:cNvPr id="643078" name="Object 6"/>
          <p:cNvGraphicFramePr>
            <a:graphicFrameLocks noChangeAspect="1"/>
          </p:cNvGraphicFramePr>
          <p:nvPr/>
        </p:nvGraphicFramePr>
        <p:xfrm>
          <a:off x="4660900" y="1751013"/>
          <a:ext cx="3290888" cy="2624137"/>
        </p:xfrm>
        <a:graphic>
          <a:graphicData uri="http://schemas.openxmlformats.org/presentationml/2006/ole">
            <p:oleObj spid="_x0000_s2122" name="Image" r:id="rId4" imgW="4139683" imgH="3301587" progId="">
              <p:embed/>
            </p:oleObj>
          </a:graphicData>
        </a:graphic>
      </p:graphicFrame>
      <p:graphicFrame>
        <p:nvGraphicFramePr>
          <p:cNvPr id="643079" name="Object 7"/>
          <p:cNvGraphicFramePr>
            <a:graphicFrameLocks noChangeAspect="1"/>
          </p:cNvGraphicFramePr>
          <p:nvPr/>
        </p:nvGraphicFramePr>
        <p:xfrm>
          <a:off x="6929438" y="4524375"/>
          <a:ext cx="1852612" cy="2006600"/>
        </p:xfrm>
        <a:graphic>
          <a:graphicData uri="http://schemas.openxmlformats.org/presentationml/2006/ole">
            <p:oleObj spid="_x0000_s2123" name="Image" r:id="rId5" imgW="1853315" imgH="2006349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55247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 descr="Screen Shot 2015-07-31 at 2.34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04649" y="154743"/>
            <a:ext cx="3838934" cy="4329707"/>
          </a:xfrm>
          <a:prstGeom prst="rect">
            <a:avLst/>
          </a:prstGeom>
        </p:spPr>
      </p:pic>
      <p:pic>
        <p:nvPicPr>
          <p:cNvPr id="4" name="Picture 3" descr="Screen Shot 2015-07-31 at 2.34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4371" y="4805769"/>
            <a:ext cx="7052326" cy="19157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0" y="695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Multilevel </a:t>
            </a:r>
            <a:r>
              <a:rPr lang="en-US" dirty="0" err="1"/>
              <a:t>thresholding</a:t>
            </a:r>
            <a:r>
              <a:rPr lang="en-US" dirty="0"/>
              <a:t> is </a:t>
            </a:r>
            <a:r>
              <a:rPr lang="en-US" dirty="0" smtClean="0"/>
              <a:t>possible </a:t>
            </a:r>
            <a:r>
              <a:rPr lang="en-US" dirty="0"/>
              <a:t>(although more difficult in practice)</a:t>
            </a:r>
          </a:p>
          <a:p>
            <a:r>
              <a:rPr lang="en-US" dirty="0"/>
              <a:t> 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12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thresholds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threshold</a:t>
            </a:r>
          </a:p>
          <a:p>
            <a:r>
              <a:rPr lang="en-US" dirty="0" smtClean="0"/>
              <a:t>Adaptive/Dynamic threshold </a:t>
            </a:r>
          </a:p>
          <a:p>
            <a:r>
              <a:rPr lang="en-US" dirty="0" smtClean="0"/>
              <a:t>Local threshold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761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11.55.19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9744" r="-974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036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Global </a:t>
            </a:r>
            <a:r>
              <a:rPr lang="en-US" dirty="0" smtClean="0"/>
              <a:t>threshold</a:t>
            </a:r>
            <a:endParaRPr lang="en-US" dirty="0"/>
          </a:p>
        </p:txBody>
      </p:sp>
      <p:pic>
        <p:nvPicPr>
          <p:cNvPr id="5" name="Content Placeholder 4" descr="Screen Shot 2015-07-31 at 11.25.20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75825" b="-75825"/>
          <a:stretch>
            <a:fillRect/>
          </a:stretch>
        </p:blipFill>
        <p:spPr>
          <a:xfrm>
            <a:off x="681306" y="1114679"/>
            <a:ext cx="6360047" cy="349778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035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1900" y="1370013"/>
            <a:ext cx="7259638" cy="523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45124" name="Text Box 4"/>
          <p:cNvSpPr txBox="1">
            <a:spLocks noChangeArrowheads="1"/>
          </p:cNvSpPr>
          <p:nvPr/>
        </p:nvSpPr>
        <p:spPr bwMode="auto">
          <a:xfrm>
            <a:off x="2522538" y="500063"/>
            <a:ext cx="4130675" cy="822325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folHlink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Thresholding</a:t>
            </a:r>
          </a:p>
          <a:p>
            <a:pPr algn="ctr"/>
            <a:r>
              <a:rPr lang="en-US" altLang="zh-TW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Basic Global Thresholding</a:t>
            </a:r>
            <a:endParaRPr lang="en-US" altLang="zh-TW"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075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Selection of the value for T automatically  </a:t>
            </a:r>
            <a:br>
              <a:rPr lang="en-US" sz="2800" dirty="0" smtClean="0"/>
            </a:b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5" name="Content Placeholder 4" descr="Screen Shot 2015-07-31 at 11.37.48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081" r="-2081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579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71713" y="1389063"/>
            <a:ext cx="5648325" cy="546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47172" name="Text Box 4"/>
          <p:cNvSpPr txBox="1">
            <a:spLocks noChangeArrowheads="1"/>
          </p:cNvSpPr>
          <p:nvPr/>
        </p:nvSpPr>
        <p:spPr bwMode="auto">
          <a:xfrm>
            <a:off x="2522538" y="500063"/>
            <a:ext cx="4130675" cy="822325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folHlink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Thresholding</a:t>
            </a:r>
          </a:p>
          <a:p>
            <a:pPr algn="ctr"/>
            <a:r>
              <a:rPr lang="en-US" altLang="zh-TW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Basic Global Thresholding</a:t>
            </a:r>
            <a:endParaRPr lang="en-US" altLang="zh-TW"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68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5-07-31 at 11.23.2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452" r="-11452"/>
          <a:stretch>
            <a:fillRect/>
          </a:stretch>
        </p:blipFill>
        <p:spPr>
          <a:xfrm>
            <a:off x="-345847" y="965286"/>
            <a:ext cx="9178314" cy="504771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549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Text Box 2"/>
          <p:cNvSpPr txBox="1">
            <a:spLocks noChangeArrowheads="1"/>
          </p:cNvSpPr>
          <p:nvPr/>
        </p:nvSpPr>
        <p:spPr bwMode="auto">
          <a:xfrm>
            <a:off x="3008588" y="500063"/>
            <a:ext cx="3153816" cy="369332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folHlink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Global </a:t>
            </a:r>
            <a:r>
              <a:rPr lang="en-US" altLang="zh-TW" dirty="0" err="1" smtClean="0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Thresholding</a:t>
            </a:r>
            <a:r>
              <a:rPr lang="en-US" altLang="zh-TW" dirty="0" smtClean="0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 issue</a:t>
            </a:r>
            <a:endParaRPr lang="en-US" altLang="zh-TW" dirty="0">
              <a:solidFill>
                <a:srgbClr val="FF0000"/>
              </a:solidFill>
              <a:latin typeface="Verdana" charset="0"/>
              <a:ea typeface="新細明體" charset="0"/>
              <a:cs typeface="新細明體" charset="0"/>
            </a:endParaRPr>
          </a:p>
        </p:txBody>
      </p:sp>
      <p:graphicFrame>
        <p:nvGraphicFramePr>
          <p:cNvPr id="6430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80329034"/>
              </p:ext>
            </p:extLst>
          </p:nvPr>
        </p:nvGraphicFramePr>
        <p:xfrm>
          <a:off x="564983" y="1816100"/>
          <a:ext cx="3132138" cy="2540000"/>
        </p:xfrm>
        <a:graphic>
          <a:graphicData uri="http://schemas.openxmlformats.org/presentationml/2006/ole">
            <p:oleObj spid="_x0000_s6229" name="Image" r:id="rId3" imgW="4165079" imgH="3377778" progId="">
              <p:embed/>
            </p:oleObj>
          </a:graphicData>
        </a:graphic>
      </p:graphicFrame>
      <p:graphicFrame>
        <p:nvGraphicFramePr>
          <p:cNvPr id="6430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83454097"/>
              </p:ext>
            </p:extLst>
          </p:nvPr>
        </p:nvGraphicFramePr>
        <p:xfrm>
          <a:off x="3708423" y="1788361"/>
          <a:ext cx="3116239" cy="2484873"/>
        </p:xfrm>
        <a:graphic>
          <a:graphicData uri="http://schemas.openxmlformats.org/presentationml/2006/ole">
            <p:oleObj spid="_x0000_s6230" name="Image" r:id="rId4" imgW="4139683" imgH="3301587" progId="">
              <p:embed/>
            </p:oleObj>
          </a:graphicData>
        </a:graphic>
      </p:graphicFrame>
      <p:graphicFrame>
        <p:nvGraphicFramePr>
          <p:cNvPr id="6430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47713641"/>
              </p:ext>
            </p:extLst>
          </p:nvPr>
        </p:nvGraphicFramePr>
        <p:xfrm>
          <a:off x="6824662" y="2068513"/>
          <a:ext cx="1852612" cy="2006600"/>
        </p:xfrm>
        <a:graphic>
          <a:graphicData uri="http://schemas.openxmlformats.org/presentationml/2006/ole">
            <p:oleObj spid="_x0000_s6231" name="Image" r:id="rId5" imgW="1853315" imgH="2006349" progId="">
              <p:embed/>
            </p:oleObj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587375" y="4075113"/>
          <a:ext cx="6237288" cy="2511425"/>
        </p:xfrm>
        <a:graphic>
          <a:graphicData uri="http://schemas.openxmlformats.org/presentationml/2006/ole">
            <p:oleObj spid="_x0000_s6232" name="Image" r:id="rId6" imgW="8393651" imgH="3377778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11140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Summery of previous lecture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Algorithms</a:t>
            </a:r>
          </a:p>
          <a:p>
            <a:r>
              <a:rPr lang="en-US" dirty="0"/>
              <a:t>Discontinuity based segmentation  </a:t>
            </a:r>
          </a:p>
          <a:p>
            <a:pPr lvl="1"/>
            <a:r>
              <a:rPr lang="en-US" dirty="0"/>
              <a:t>points, lines and edges</a:t>
            </a:r>
          </a:p>
          <a:p>
            <a:r>
              <a:rPr lang="en-US" dirty="0"/>
              <a:t>Link the edge points </a:t>
            </a:r>
          </a:p>
          <a:p>
            <a:pPr lvl="1"/>
            <a:r>
              <a:rPr lang="en-US" dirty="0"/>
              <a:t>Local processing </a:t>
            </a:r>
          </a:p>
          <a:p>
            <a:pPr lvl="1"/>
            <a:r>
              <a:rPr lang="en-US" dirty="0"/>
              <a:t>Global processing (Hough </a:t>
            </a:r>
            <a:r>
              <a:rPr lang="en-US" dirty="0" smtClean="0"/>
              <a:t>transformation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118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Adaptive </a:t>
            </a:r>
            <a:r>
              <a:rPr lang="en-US" dirty="0" err="1"/>
              <a:t>Thresholding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Divide </a:t>
            </a:r>
            <a:r>
              <a:rPr lang="en-US" dirty="0"/>
              <a:t>original image into </a:t>
            </a:r>
            <a:r>
              <a:rPr lang="en-US" dirty="0" err="1"/>
              <a:t>subimages</a:t>
            </a:r>
            <a:r>
              <a:rPr lang="en-US" dirty="0"/>
              <a:t> </a:t>
            </a:r>
          </a:p>
          <a:p>
            <a:r>
              <a:rPr lang="en-US" dirty="0" smtClean="0"/>
              <a:t>Utilize </a:t>
            </a:r>
            <a:r>
              <a:rPr lang="en-US" dirty="0"/>
              <a:t>a different threshold to segment each </a:t>
            </a:r>
            <a:r>
              <a:rPr lang="en-US" dirty="0" err="1"/>
              <a:t>subimage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i="1" dirty="0" smtClean="0"/>
              <a:t>If Difficulties</a:t>
            </a:r>
            <a:r>
              <a:rPr lang="en-US" i="1" dirty="0"/>
              <a:t>: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Subdivision </a:t>
            </a:r>
            <a:r>
              <a:rPr lang="en-US" dirty="0"/>
              <a:t>and subsequent threshold estimation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4329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5463" y="1504950"/>
            <a:ext cx="7980362" cy="514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49220" name="Text Box 4"/>
          <p:cNvSpPr txBox="1">
            <a:spLocks noChangeArrowheads="1"/>
          </p:cNvSpPr>
          <p:nvPr/>
        </p:nvSpPr>
        <p:spPr bwMode="auto">
          <a:xfrm>
            <a:off x="2409162" y="500063"/>
            <a:ext cx="4360614" cy="923330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folHlink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 dirty="0" err="1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Thresholding</a:t>
            </a:r>
            <a:endParaRPr lang="en-US" altLang="zh-TW" dirty="0">
              <a:solidFill>
                <a:srgbClr val="FF0000"/>
              </a:solidFill>
              <a:latin typeface="Verdana" charset="0"/>
              <a:ea typeface="新細明體" charset="0"/>
              <a:cs typeface="新細明體" charset="0"/>
            </a:endParaRPr>
          </a:p>
          <a:p>
            <a:pPr algn="ctr"/>
            <a:r>
              <a:rPr lang="en-US" altLang="zh-TW" dirty="0">
                <a:solidFill>
                  <a:srgbClr val="000000"/>
                </a:solidFill>
                <a:latin typeface="Verdana" charset="0"/>
                <a:ea typeface="新細明體" charset="0"/>
                <a:cs typeface="新細明體" charset="0"/>
              </a:rPr>
              <a:t>Basic Adaptive </a:t>
            </a:r>
            <a:r>
              <a:rPr lang="en-US" altLang="zh-TW" dirty="0" err="1" smtClean="0">
                <a:solidFill>
                  <a:srgbClr val="000000"/>
                </a:solidFill>
                <a:latin typeface="Verdana" charset="0"/>
                <a:ea typeface="新細明體" charset="0"/>
                <a:cs typeface="新細明體" charset="0"/>
              </a:rPr>
              <a:t>Thresholding</a:t>
            </a:r>
            <a:endParaRPr lang="en-US" altLang="zh-TW" dirty="0">
              <a:solidFill>
                <a:srgbClr val="000000"/>
              </a:solidFill>
              <a:latin typeface="Verdana" charset="0"/>
              <a:ea typeface="新細明體" charset="0"/>
              <a:cs typeface="新細明體" charset="0"/>
            </a:endParaRPr>
          </a:p>
          <a:p>
            <a:pPr algn="ctr"/>
            <a:r>
              <a:rPr lang="en-US" altLang="zh-TW" dirty="0" smtClean="0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 (dividing the image in sub-regions) </a:t>
            </a:r>
            <a:endParaRPr lang="en-US" altLang="zh-TW" dirty="0">
              <a:ea typeface="新細明體" charset="0"/>
              <a:cs typeface="新細明體" charset="0"/>
            </a:endParaRPr>
          </a:p>
        </p:txBody>
      </p:sp>
      <p:sp>
        <p:nvSpPr>
          <p:cNvPr id="649221" name="Rectangle 5"/>
          <p:cNvSpPr>
            <a:spLocks noChangeArrowheads="1"/>
          </p:cNvSpPr>
          <p:nvPr/>
        </p:nvSpPr>
        <p:spPr bwMode="auto">
          <a:xfrm>
            <a:off x="2924175" y="4106863"/>
            <a:ext cx="779463" cy="1244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9222" name="Rectangle 6"/>
          <p:cNvSpPr>
            <a:spLocks noChangeArrowheads="1"/>
          </p:cNvSpPr>
          <p:nvPr/>
        </p:nvSpPr>
        <p:spPr bwMode="auto">
          <a:xfrm>
            <a:off x="6122988" y="4111625"/>
            <a:ext cx="779462" cy="124460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85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9" name="Text Box 5"/>
          <p:cNvSpPr txBox="1">
            <a:spLocks noChangeArrowheads="1"/>
          </p:cNvSpPr>
          <p:nvPr/>
        </p:nvSpPr>
        <p:spPr bwMode="auto">
          <a:xfrm>
            <a:off x="2336800" y="500063"/>
            <a:ext cx="4505325" cy="822325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folHlink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Thresholding</a:t>
            </a:r>
          </a:p>
          <a:p>
            <a:pPr algn="ctr"/>
            <a:r>
              <a:rPr lang="en-US" altLang="zh-TW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Basic Adaptive Thresholding</a:t>
            </a:r>
            <a:endParaRPr lang="en-US" altLang="zh-TW">
              <a:ea typeface="新細明體" charset="0"/>
              <a:cs typeface="新細明體" charset="0"/>
            </a:endParaRPr>
          </a:p>
        </p:txBody>
      </p:sp>
      <p:graphicFrame>
        <p:nvGraphicFramePr>
          <p:cNvPr id="651270" name="Object 6"/>
          <p:cNvGraphicFramePr>
            <a:graphicFrameLocks noChangeAspect="1"/>
          </p:cNvGraphicFramePr>
          <p:nvPr/>
        </p:nvGraphicFramePr>
        <p:xfrm>
          <a:off x="1016000" y="1820863"/>
          <a:ext cx="5084763" cy="3887787"/>
        </p:xfrm>
        <a:graphic>
          <a:graphicData uri="http://schemas.openxmlformats.org/presentationml/2006/ole">
            <p:oleObj spid="_x0000_s9271" name="Image" r:id="rId3" imgW="6628571" imgH="5066667" progId="">
              <p:embed/>
            </p:oleObj>
          </a:graphicData>
        </a:graphic>
      </p:graphicFrame>
      <p:graphicFrame>
        <p:nvGraphicFramePr>
          <p:cNvPr id="651271" name="Object 7"/>
          <p:cNvGraphicFramePr>
            <a:graphicFrameLocks noChangeAspect="1"/>
          </p:cNvGraphicFramePr>
          <p:nvPr/>
        </p:nvGraphicFramePr>
        <p:xfrm>
          <a:off x="6634163" y="3854450"/>
          <a:ext cx="2238375" cy="1811338"/>
        </p:xfrm>
        <a:graphic>
          <a:graphicData uri="http://schemas.openxmlformats.org/presentationml/2006/ole">
            <p:oleObj spid="_x0000_s9272" name="Image" r:id="rId4" imgW="1066291" imgH="863188" progId="">
              <p:embed/>
            </p:oleObj>
          </a:graphicData>
        </a:graphic>
      </p:graphicFrame>
      <p:graphicFrame>
        <p:nvGraphicFramePr>
          <p:cNvPr id="651272" name="Object 8"/>
          <p:cNvGraphicFramePr>
            <a:graphicFrameLocks noChangeAspect="1"/>
          </p:cNvGraphicFramePr>
          <p:nvPr/>
        </p:nvGraphicFramePr>
        <p:xfrm>
          <a:off x="6704013" y="1827213"/>
          <a:ext cx="2181225" cy="1781175"/>
        </p:xfrm>
        <a:graphic>
          <a:graphicData uri="http://schemas.openxmlformats.org/presentationml/2006/ole">
            <p:oleObj spid="_x0000_s9273" name="Image" r:id="rId5" imgW="1041270" imgH="850794" progId="">
              <p:embed/>
            </p:oleObj>
          </a:graphicData>
        </a:graphic>
      </p:graphicFrame>
      <p:sp>
        <p:nvSpPr>
          <p:cNvPr id="651273" name="AutoShape 9"/>
          <p:cNvSpPr>
            <a:spLocks noChangeArrowheads="1"/>
          </p:cNvSpPr>
          <p:nvPr/>
        </p:nvSpPr>
        <p:spPr bwMode="auto">
          <a:xfrm>
            <a:off x="6175375" y="2622550"/>
            <a:ext cx="434975" cy="420688"/>
          </a:xfrm>
          <a:prstGeom prst="rightArrow">
            <a:avLst>
              <a:gd name="adj1" fmla="val 50000"/>
              <a:gd name="adj2" fmla="val 25849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1274" name="AutoShape 10"/>
          <p:cNvSpPr>
            <a:spLocks noChangeArrowheads="1"/>
          </p:cNvSpPr>
          <p:nvPr/>
        </p:nvSpPr>
        <p:spPr bwMode="auto">
          <a:xfrm>
            <a:off x="6151563" y="4548188"/>
            <a:ext cx="434975" cy="420687"/>
          </a:xfrm>
          <a:prstGeom prst="rightArrow">
            <a:avLst>
              <a:gd name="adj1" fmla="val 50000"/>
              <a:gd name="adj2" fmla="val 25849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1276" name="Text Box 12"/>
          <p:cNvSpPr txBox="1">
            <a:spLocks noChangeArrowheads="1"/>
          </p:cNvSpPr>
          <p:nvPr/>
        </p:nvSpPr>
        <p:spPr bwMode="auto">
          <a:xfrm>
            <a:off x="4373563" y="5775325"/>
            <a:ext cx="3551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0"/>
                <a:cs typeface="新細明體" charset="0"/>
              </a:rPr>
              <a:t>How to solve this problem?</a:t>
            </a:r>
          </a:p>
        </p:txBody>
      </p:sp>
    </p:spTree>
    <p:extLst>
      <p:ext uri="{BB962C8B-B14F-4D97-AF65-F5344CB8AC3E}">
        <p14:creationId xmlns:p14="http://schemas.microsoft.com/office/powerpoint/2010/main" xmlns="" val="365549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6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263" y="4265613"/>
            <a:ext cx="8428037" cy="145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52643" name="Text Box 3"/>
          <p:cNvSpPr txBox="1">
            <a:spLocks noChangeArrowheads="1"/>
          </p:cNvSpPr>
          <p:nvPr/>
        </p:nvSpPr>
        <p:spPr bwMode="auto">
          <a:xfrm>
            <a:off x="2336800" y="500063"/>
            <a:ext cx="4505325" cy="822325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folHlink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Thresholding</a:t>
            </a:r>
          </a:p>
          <a:p>
            <a:pPr algn="ctr"/>
            <a:r>
              <a:rPr lang="en-US" altLang="zh-TW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Basic Adaptive Thresholding</a:t>
            </a:r>
            <a:endParaRPr lang="en-US" altLang="zh-TW">
              <a:ea typeface="新細明體" charset="0"/>
              <a:cs typeface="新細明體" charset="0"/>
            </a:endParaRPr>
          </a:p>
        </p:txBody>
      </p:sp>
      <p:graphicFrame>
        <p:nvGraphicFramePr>
          <p:cNvPr id="752645" name="Object 5"/>
          <p:cNvGraphicFramePr>
            <a:graphicFrameLocks noChangeAspect="1"/>
          </p:cNvGraphicFramePr>
          <p:nvPr/>
        </p:nvGraphicFramePr>
        <p:xfrm>
          <a:off x="558800" y="1846263"/>
          <a:ext cx="8289925" cy="2144712"/>
        </p:xfrm>
        <a:graphic>
          <a:graphicData uri="http://schemas.openxmlformats.org/presentationml/2006/ole">
            <p:oleObj spid="_x0000_s10258" name="Image" r:id="rId4" imgW="9815873" imgH="2539683" progId="">
              <p:embed/>
            </p:oleObj>
          </a:graphicData>
        </a:graphic>
      </p:graphicFrame>
      <p:sp>
        <p:nvSpPr>
          <p:cNvPr id="752646" name="Text Box 6"/>
          <p:cNvSpPr txBox="1">
            <a:spLocks noChangeArrowheads="1"/>
          </p:cNvSpPr>
          <p:nvPr/>
        </p:nvSpPr>
        <p:spPr bwMode="auto">
          <a:xfrm>
            <a:off x="3521075" y="4262438"/>
            <a:ext cx="2698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>
                <a:ea typeface="新細明體" charset="0"/>
                <a:cs typeface="新細明體" charset="0"/>
              </a:rPr>
              <a:t>Answer: subdivision</a:t>
            </a:r>
          </a:p>
        </p:txBody>
      </p:sp>
    </p:spTree>
    <p:extLst>
      <p:ext uri="{BB962C8B-B14F-4D97-AF65-F5344CB8AC3E}">
        <p14:creationId xmlns:p14="http://schemas.microsoft.com/office/powerpoint/2010/main" xmlns="" val="214133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</a:t>
            </a:r>
            <a:r>
              <a:rPr lang="en-US" dirty="0"/>
              <a:t>of the </a:t>
            </a:r>
            <a:r>
              <a:rPr lang="en-US" dirty="0" err="1" smtClean="0"/>
              <a:t>thresholding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accuracy of the </a:t>
            </a:r>
            <a:r>
              <a:rPr lang="en-US" dirty="0" err="1" smtClean="0"/>
              <a:t>thresholding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error </a:t>
            </a:r>
            <a:r>
              <a:rPr lang="en-US" dirty="0" smtClean="0"/>
              <a:t>involved  in </a:t>
            </a:r>
            <a:r>
              <a:rPr lang="en-US" dirty="0" err="1" smtClean="0"/>
              <a:t>thesholding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need some statistical </a:t>
            </a:r>
            <a:r>
              <a:rPr lang="en-US" dirty="0"/>
              <a:t>property of the image where the mean error of the </a:t>
            </a:r>
            <a:r>
              <a:rPr lang="en-US" dirty="0" err="1"/>
              <a:t>thresholding</a:t>
            </a:r>
            <a:r>
              <a:rPr lang="en-US" dirty="0"/>
              <a:t> operation will be minimum. </a:t>
            </a:r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is called optimal </a:t>
            </a:r>
            <a:r>
              <a:rPr lang="en-US" dirty="0" err="1"/>
              <a:t>thresholding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95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4238" y="4189413"/>
            <a:ext cx="7312025" cy="245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53316" name="Text Box 4"/>
          <p:cNvSpPr txBox="1">
            <a:spLocks noChangeArrowheads="1"/>
          </p:cNvSpPr>
          <p:nvPr/>
        </p:nvSpPr>
        <p:spPr bwMode="auto">
          <a:xfrm>
            <a:off x="1271588" y="500063"/>
            <a:ext cx="6656387" cy="822325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folHlink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TW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Thresholding</a:t>
            </a:r>
          </a:p>
          <a:p>
            <a:pPr algn="ctr"/>
            <a:r>
              <a:rPr lang="en-US" altLang="zh-TW">
                <a:solidFill>
                  <a:srgbClr val="FF0000"/>
                </a:solidFill>
                <a:latin typeface="Verdana" charset="0"/>
                <a:ea typeface="新細明體" charset="0"/>
                <a:cs typeface="新細明體" charset="0"/>
              </a:rPr>
              <a:t>Optimal Global and Adaptive Thresholding</a:t>
            </a:r>
            <a:endParaRPr lang="en-US" altLang="zh-TW">
              <a:ea typeface="新細明體" charset="0"/>
              <a:cs typeface="新細明體" charset="0"/>
            </a:endParaRPr>
          </a:p>
        </p:txBody>
      </p:sp>
      <p:sp>
        <p:nvSpPr>
          <p:cNvPr id="65331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686800" cy="452596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sz="2400">
                <a:ea typeface="新細明體" charset="0"/>
                <a:cs typeface="新細明體" charset="0"/>
              </a:rPr>
              <a:t>This method treats pixel values as </a:t>
            </a:r>
            <a:r>
              <a:rPr lang="en-US" altLang="zh-TW" sz="2400">
                <a:solidFill>
                  <a:srgbClr val="FF0000"/>
                </a:solidFill>
                <a:ea typeface="新細明體" charset="0"/>
                <a:cs typeface="新細明體" charset="0"/>
              </a:rPr>
              <a:t>probability density functions</a:t>
            </a:r>
            <a:r>
              <a:rPr lang="en-US" altLang="zh-TW" sz="2400">
                <a:ea typeface="新細明體" charset="0"/>
                <a:cs typeface="新細明體" charset="0"/>
              </a:rPr>
              <a:t>.  </a:t>
            </a:r>
          </a:p>
          <a:p>
            <a:r>
              <a:rPr lang="en-US" altLang="zh-TW" sz="2400">
                <a:ea typeface="新細明體" charset="0"/>
                <a:cs typeface="新細明體" charset="0"/>
              </a:rPr>
              <a:t>The goal of this method is to </a:t>
            </a:r>
            <a:r>
              <a:rPr lang="en-US" altLang="zh-TW" sz="2400">
                <a:solidFill>
                  <a:srgbClr val="FF0000"/>
                </a:solidFill>
                <a:ea typeface="新細明體" charset="0"/>
                <a:cs typeface="新細明體" charset="0"/>
              </a:rPr>
              <a:t>minimize the probability of misclassifying pixels</a:t>
            </a:r>
            <a:r>
              <a:rPr lang="en-US" altLang="zh-TW" sz="2400">
                <a:ea typeface="新細明體" charset="0"/>
                <a:cs typeface="新細明體" charset="0"/>
              </a:rPr>
              <a:t> as either object or background.  </a:t>
            </a:r>
          </a:p>
          <a:p>
            <a:r>
              <a:rPr lang="en-US" altLang="zh-TW" sz="2400">
                <a:ea typeface="新細明體" charset="0"/>
                <a:cs typeface="新細明體" charset="0"/>
              </a:rPr>
              <a:t>There are two kinds of error: </a:t>
            </a:r>
          </a:p>
          <a:p>
            <a:pPr lvl="1"/>
            <a:r>
              <a:rPr lang="en-US" altLang="zh-TW" sz="2400">
                <a:ea typeface="新細明體" charset="0"/>
                <a:cs typeface="新細明體" charset="0"/>
              </a:rPr>
              <a:t>mislabeling an object pixel as background, and</a:t>
            </a:r>
          </a:p>
          <a:p>
            <a:pPr lvl="1"/>
            <a:r>
              <a:rPr lang="en-US" altLang="zh-TW" sz="2400">
                <a:ea typeface="新細明體" charset="0"/>
                <a:cs typeface="新細明體" charset="0"/>
              </a:rPr>
              <a:t>mislabeling a background pixel as object.</a:t>
            </a:r>
            <a:endParaRPr lang="zh-TW" altLang="en-US" sz="2400">
              <a:ea typeface="新細明體" charset="0"/>
              <a:cs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079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 Shot 2015-07-31 at 1.02.29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0378" r="-10378"/>
          <a:stretch>
            <a:fillRect/>
          </a:stretch>
        </p:blipFill>
        <p:spPr>
          <a:xfrm>
            <a:off x="457200" y="2402811"/>
            <a:ext cx="7852668" cy="431866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7178"/>
            <a:ext cx="7312025" cy="204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1531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1.04.28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845" b="-845"/>
          <a:stretch>
            <a:fillRect/>
          </a:stretch>
        </p:blipFill>
        <p:spPr>
          <a:xfrm>
            <a:off x="457200" y="1581526"/>
            <a:ext cx="7050358" cy="38774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1015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1.48.5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3538" r="-13538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375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1.54.46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8039" b="-8039"/>
          <a:stretch>
            <a:fillRect/>
          </a:stretch>
        </p:blipFill>
        <p:spPr>
          <a:xfrm>
            <a:off x="457200" y="1600201"/>
            <a:ext cx="7548474" cy="41513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692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lecture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Segmentation </a:t>
            </a:r>
            <a:r>
              <a:rPr lang="en-US" dirty="0"/>
              <a:t>by </a:t>
            </a:r>
            <a:r>
              <a:rPr lang="en-US" dirty="0" err="1"/>
              <a:t>thresholding</a:t>
            </a:r>
            <a:endParaRPr lang="en-US" dirty="0"/>
          </a:p>
          <a:p>
            <a:r>
              <a:rPr lang="en-US" dirty="0"/>
              <a:t>Global threshold</a:t>
            </a:r>
          </a:p>
          <a:p>
            <a:r>
              <a:rPr lang="en-US" dirty="0"/>
              <a:t>Adaptive/Dynamic threshold </a:t>
            </a:r>
          </a:p>
          <a:p>
            <a:r>
              <a:rPr lang="en-US" dirty="0"/>
              <a:t>Local threshold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706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</a:t>
            </a:r>
            <a:r>
              <a:rPr lang="en-US" dirty="0"/>
              <a:t>of optimal </a:t>
            </a:r>
            <a:r>
              <a:rPr lang="en-US" dirty="0" err="1"/>
              <a:t>thresholding</a:t>
            </a:r>
            <a:r>
              <a:rPr lang="en-US" dirty="0"/>
              <a:t> for image segmentation </a:t>
            </a:r>
          </a:p>
        </p:txBody>
      </p:sp>
      <p:pic>
        <p:nvPicPr>
          <p:cNvPr id="5" name="Content Placeholder 4" descr="Screen Shot 2015-07-31 at 1.55.2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1723" b="-11723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918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1.57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9915" b="-9915"/>
          <a:stretch>
            <a:fillRect/>
          </a:stretch>
        </p:blipFill>
        <p:spPr>
          <a:xfrm>
            <a:off x="457200" y="2391716"/>
            <a:ext cx="6315009" cy="34730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 descr="Screen Shot 2015-07-31 at 1.57.5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08844" y="666042"/>
            <a:ext cx="2463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288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2.01.1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7755" b="-7755"/>
          <a:stretch>
            <a:fillRect/>
          </a:stretch>
        </p:blipFill>
        <p:spPr>
          <a:xfrm>
            <a:off x="457200" y="2421856"/>
            <a:ext cx="822960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 descr="Screen Shot 2015-07-31 at 2.01.4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65021" y="-30164"/>
            <a:ext cx="3643063" cy="35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0539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5-07-31 at 2.05.10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7938" r="-37938"/>
          <a:stretch>
            <a:fillRect/>
          </a:stretch>
        </p:blipFill>
        <p:spPr>
          <a:xfrm>
            <a:off x="-652845" y="989718"/>
            <a:ext cx="9339645" cy="51364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633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2.21.49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7284" r="-1728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457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 </a:t>
            </a:r>
            <a:r>
              <a:rPr lang="en-US" dirty="0" err="1"/>
              <a:t>thresholding</a:t>
            </a:r>
            <a:r>
              <a:rPr lang="en-US" dirty="0"/>
              <a:t> operation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246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2.50.37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9135" r="-1913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247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2.51.37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4496" r="-44496"/>
          <a:stretch>
            <a:fillRect/>
          </a:stretch>
        </p:blipFill>
        <p:spPr>
          <a:xfrm>
            <a:off x="-981955" y="274638"/>
            <a:ext cx="10639882" cy="58515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4428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Content Placeholder 7" descr="Screen Shot 2015-07-31 at 3.00.4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9481" r="-39481"/>
          <a:stretch>
            <a:fillRect/>
          </a:stretch>
        </p:blipFill>
        <p:spPr>
          <a:xfrm>
            <a:off x="-976609" y="560218"/>
            <a:ext cx="10120609" cy="5565945"/>
          </a:xfrm>
        </p:spPr>
      </p:pic>
    </p:spTree>
    <p:extLst>
      <p:ext uri="{BB962C8B-B14F-4D97-AF65-F5344CB8AC3E}">
        <p14:creationId xmlns:p14="http://schemas.microsoft.com/office/powerpoint/2010/main" xmlns="" val="272647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2.59.15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2460" r="-42460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1889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Algorithms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3805"/>
            <a:ext cx="8229600" cy="5508809"/>
          </a:xfrm>
        </p:spPr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sz="2800" dirty="0"/>
              <a:t>Segmentation algorithms are based on one of two basic properties of color, gray values, or </a:t>
            </a:r>
            <a:r>
              <a:rPr lang="en-US" sz="2800" dirty="0" smtClean="0"/>
              <a:t>texture:</a:t>
            </a:r>
          </a:p>
          <a:p>
            <a:pPr algn="just">
              <a:lnSpc>
                <a:spcPct val="90000"/>
              </a:lnSpc>
            </a:pPr>
            <a:r>
              <a:rPr lang="en-US" dirty="0" smtClean="0"/>
              <a:t>Discontinuity</a:t>
            </a:r>
          </a:p>
          <a:p>
            <a:pPr lvl="1" algn="just">
              <a:lnSpc>
                <a:spcPct val="90000"/>
              </a:lnSpc>
            </a:pPr>
            <a:r>
              <a:rPr lang="en-US" sz="2400" dirty="0" smtClean="0"/>
              <a:t>Partition </a:t>
            </a:r>
            <a:r>
              <a:rPr lang="en-US" sz="2400" dirty="0"/>
              <a:t>an image based on abrupt changes in intensity, Isolated points, lines and edges.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400" dirty="0">
                <a:ea typeface="宋体" charset="0"/>
                <a:cs typeface="宋体" charset="0"/>
              </a:rPr>
              <a:t>Differences are sudden changes (discontinuities) in any of these, but especially sudden changes in intensity along a boundary line, which is called an edge</a:t>
            </a:r>
            <a:r>
              <a:rPr lang="en-US" altLang="zh-CN" sz="2400" dirty="0" smtClean="0">
                <a:ea typeface="宋体" charset="0"/>
                <a:cs typeface="宋体" charset="0"/>
              </a:rPr>
              <a:t>.</a:t>
            </a:r>
            <a:endParaRPr lang="en-US" dirty="0" smtClean="0"/>
          </a:p>
          <a:p>
            <a:pPr algn="just">
              <a:lnSpc>
                <a:spcPct val="90000"/>
              </a:lnSpc>
            </a:pPr>
            <a:r>
              <a:rPr lang="en-US" dirty="0" smtClean="0"/>
              <a:t>Similarity</a:t>
            </a:r>
            <a:endParaRPr lang="en-US" dirty="0"/>
          </a:p>
          <a:p>
            <a:pPr lvl="1" algn="just">
              <a:lnSpc>
                <a:spcPct val="90000"/>
              </a:lnSpc>
            </a:pPr>
            <a:r>
              <a:rPr lang="en-US" sz="2400" dirty="0" smtClean="0"/>
              <a:t>Partitioning </a:t>
            </a:r>
            <a:r>
              <a:rPr lang="en-US" sz="2400" dirty="0"/>
              <a:t>an image into regions that are similar according to a predefined criteria. </a:t>
            </a:r>
            <a:r>
              <a:rPr lang="en-US" sz="2400" dirty="0" err="1" smtClean="0"/>
              <a:t>Thresholding</a:t>
            </a:r>
            <a:r>
              <a:rPr lang="en-US" sz="2400" dirty="0" smtClean="0"/>
              <a:t>, Region growing and region splitting and merging.</a:t>
            </a:r>
          </a:p>
          <a:p>
            <a:pPr marL="742950" lvl="2" indent="-342900" algn="just">
              <a:lnSpc>
                <a:spcPct val="90000"/>
              </a:lnSpc>
            </a:pPr>
            <a:r>
              <a:rPr lang="en-US" altLang="zh-CN" dirty="0"/>
              <a:t>Similarity may be due to pixel intensity, color or texture.  </a:t>
            </a:r>
            <a:endParaRPr lang="en-US" altLang="zh-TW" dirty="0"/>
          </a:p>
          <a:p>
            <a:pPr algn="just"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60784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3.01.27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8574" r="-8574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6160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Summery of the lecture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Segmentation by </a:t>
            </a:r>
            <a:r>
              <a:rPr lang="en-US" dirty="0" err="1"/>
              <a:t>thresholding</a:t>
            </a:r>
            <a:endParaRPr lang="en-US" dirty="0"/>
          </a:p>
          <a:p>
            <a:r>
              <a:rPr lang="en-US" dirty="0"/>
              <a:t>Global threshold</a:t>
            </a:r>
          </a:p>
          <a:p>
            <a:r>
              <a:rPr lang="en-US" dirty="0"/>
              <a:t>Adaptive/Dynamic threshold </a:t>
            </a:r>
          </a:p>
          <a:p>
            <a:r>
              <a:rPr lang="en-US"/>
              <a:t>Local threshold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8331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sz="2000" dirty="0"/>
              <a:t>Prof .P. K. </a:t>
            </a:r>
            <a:r>
              <a:rPr lang="en-US" sz="2000" dirty="0" err="1" smtClean="0"/>
              <a:t>Biswas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Department of Electronics and Electrical Communication </a:t>
            </a:r>
            <a:r>
              <a:rPr lang="en-US" sz="2000" dirty="0" smtClean="0"/>
              <a:t>Engineering Indian </a:t>
            </a:r>
            <a:r>
              <a:rPr lang="en-US" sz="2000" dirty="0"/>
              <a:t>Institute of Technology, </a:t>
            </a:r>
            <a:r>
              <a:rPr lang="en-US" sz="2000" dirty="0" err="1" smtClean="0"/>
              <a:t>Kharagpur</a:t>
            </a:r>
            <a:endParaRPr lang="en-US" sz="2000" dirty="0" smtClean="0"/>
          </a:p>
          <a:p>
            <a:pPr lvl="0">
              <a:lnSpc>
                <a:spcPct val="70000"/>
              </a:lnSpc>
            </a:pPr>
            <a:r>
              <a:rPr lang="en-US" sz="2000" dirty="0"/>
              <a:t>Gonzalez R. C. &amp; Woods R.E. (2008). Digital Image Processing. Prentice Hall</a:t>
            </a:r>
            <a:r>
              <a:rPr lang="en-US" sz="2000" dirty="0" smtClean="0"/>
              <a:t>.</a:t>
            </a:r>
          </a:p>
          <a:p>
            <a:pPr>
              <a:lnSpc>
                <a:spcPct val="70000"/>
              </a:lnSpc>
            </a:pPr>
            <a:r>
              <a:rPr lang="en-US" sz="2000" dirty="0"/>
              <a:t>Forsyth, D. A. &amp; Ponce, J. (2011).Computer Vision: A Modern Approach. Pearson Education.</a:t>
            </a:r>
            <a:endParaRPr lang="en-US" sz="2000" i="1" dirty="0"/>
          </a:p>
          <a:p>
            <a:pPr lvl="0">
              <a:lnSpc>
                <a:spcPct val="70000"/>
              </a:lnSpc>
            </a:pPr>
            <a:endParaRPr lang="en-US" sz="2000" dirty="0"/>
          </a:p>
          <a:p>
            <a:pPr marL="0" indent="0">
              <a:lnSpc>
                <a:spcPct val="70000"/>
              </a:lnSpc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169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by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252525"/>
                </a:solidFill>
                <a:latin typeface="Helvetica"/>
                <a:ea typeface="Times New Roman"/>
                <a:cs typeface="Times New Roman"/>
              </a:rPr>
              <a:t>Thresholding</a:t>
            </a:r>
            <a:r>
              <a:rPr lang="en-US" dirty="0">
                <a:solidFill>
                  <a:srgbClr val="252525"/>
                </a:solidFill>
                <a:latin typeface="Helvetica"/>
                <a:ea typeface="Times New Roman"/>
                <a:cs typeface="Times New Roman"/>
              </a:rPr>
              <a:t> is the simplest method of image segmentation. </a:t>
            </a:r>
            <a:endParaRPr lang="en-US" dirty="0" smtClean="0">
              <a:solidFill>
                <a:srgbClr val="252525"/>
              </a:solidFill>
              <a:latin typeface="Helvetica"/>
              <a:ea typeface="Times New Roman"/>
              <a:cs typeface="Times New Roman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252525"/>
                </a:solidFill>
                <a:latin typeface="Helvetica"/>
                <a:ea typeface="Times New Roman"/>
                <a:cs typeface="Times New Roman"/>
              </a:rPr>
              <a:t>The basic </a:t>
            </a:r>
            <a:r>
              <a:rPr lang="en-US" dirty="0" err="1" smtClean="0">
                <a:solidFill>
                  <a:srgbClr val="252525"/>
                </a:solidFill>
                <a:latin typeface="Helvetica"/>
                <a:ea typeface="Times New Roman"/>
                <a:cs typeface="Times New Roman"/>
              </a:rPr>
              <a:t>thresholding</a:t>
            </a:r>
            <a:r>
              <a:rPr lang="en-US" dirty="0" smtClean="0">
                <a:solidFill>
                  <a:srgbClr val="252525"/>
                </a:solidFill>
                <a:latin typeface="Helvetica"/>
                <a:ea typeface="Times New Roman"/>
                <a:cs typeface="Times New Roman"/>
              </a:rPr>
              <a:t> </a:t>
            </a:r>
            <a:r>
              <a:rPr lang="en-US" dirty="0">
                <a:solidFill>
                  <a:srgbClr val="252525"/>
                </a:solidFill>
                <a:latin typeface="Helvetica"/>
                <a:ea typeface="Times New Roman"/>
                <a:cs typeface="Times New Roman"/>
              </a:rPr>
              <a:t>methods replace each pixel in an image with a black pixel if the image </a:t>
            </a:r>
            <a:r>
              <a:rPr lang="en-US" dirty="0" smtClean="0">
                <a:solidFill>
                  <a:srgbClr val="252525"/>
                </a:solidFill>
                <a:latin typeface="Helvetica"/>
                <a:ea typeface="Times New Roman"/>
                <a:cs typeface="Times New Roman"/>
              </a:rPr>
              <a:t>intensity</a:t>
            </a:r>
            <a:r>
              <a:rPr lang="en-US" dirty="0">
                <a:solidFill>
                  <a:srgbClr val="252525"/>
                </a:solidFill>
                <a:latin typeface="Helvetica"/>
                <a:ea typeface="Times New Roman"/>
                <a:cs typeface="Times New Roman"/>
              </a:rPr>
              <a:t> is less than some fixed constant </a:t>
            </a:r>
            <a:r>
              <a:rPr lang="en-US" dirty="0" smtClean="0">
                <a:solidFill>
                  <a:srgbClr val="252525"/>
                </a:solidFill>
                <a:latin typeface="Helvetica"/>
                <a:ea typeface="Times New Roman"/>
                <a:cs typeface="Times New Roman"/>
              </a:rPr>
              <a:t>T, </a:t>
            </a:r>
            <a:r>
              <a:rPr lang="en-US" dirty="0">
                <a:solidFill>
                  <a:srgbClr val="252525"/>
                </a:solidFill>
                <a:latin typeface="Helvetica"/>
                <a:ea typeface="Times New Roman"/>
                <a:cs typeface="Times New Roman"/>
              </a:rPr>
              <a:t>or a white pixel if the image intensity is greater than that constant. </a:t>
            </a:r>
            <a:r>
              <a:rPr lang="en-US" sz="4000" dirty="0">
                <a:latin typeface="Cambria"/>
                <a:ea typeface="ＭＳ 明朝"/>
                <a:cs typeface="Times New Roman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26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Shot 2015-07-31 at 11.15.00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70847" b="-7084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861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 descr="Screen Shot 2015-07-31 at 11.13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32300" y="1795170"/>
            <a:ext cx="4254500" cy="3581400"/>
          </a:xfrm>
          <a:prstGeom prst="rect">
            <a:avLst/>
          </a:prstGeom>
        </p:spPr>
      </p:pic>
      <p:pic>
        <p:nvPicPr>
          <p:cNvPr id="10" name="Picture 9" descr="Screen Shot 2015-07-31 at 11.13.0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9550" y="1701800"/>
            <a:ext cx="43561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7845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the intensity values 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best way is by taking the histogram of the image.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179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creen Shot 2015-07-31 at 11.18.29 a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7351" r="-17351"/>
          <a:stretch>
            <a:fillRect/>
          </a:stretch>
        </p:blipFill>
        <p:spPr>
          <a:xfrm>
            <a:off x="-704970" y="709610"/>
            <a:ext cx="9848970" cy="54165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1539069" y="1004940"/>
            <a:ext cx="5763058" cy="2504802"/>
            <a:chOff x="659" y="2099"/>
            <a:chExt cx="4370" cy="210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" y="2099"/>
              <a:ext cx="4370" cy="21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179" y="3534"/>
              <a:ext cx="13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0"/>
                  <a:cs typeface="新細明體" charset="0"/>
                </a:rPr>
                <a:t>Single threshold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939" y="3547"/>
              <a:ext cx="153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ea typeface="新細明體" charset="0"/>
                  <a:cs typeface="新細明體" charset="0"/>
                </a:rPr>
                <a:t>Multiple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5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16667</TotalTime>
  <Words>430</Words>
  <Application>Microsoft Macintosh PowerPoint</Application>
  <PresentationFormat>On-screen Show (4:3)</PresentationFormat>
  <Paragraphs>114</Paragraphs>
  <Slides>42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Office Theme</vt:lpstr>
      <vt:lpstr>Image</vt:lpstr>
      <vt:lpstr>Digital Image Processing CSC331 </vt:lpstr>
      <vt:lpstr>Summery of previous lecture </vt:lpstr>
      <vt:lpstr>Todays lecture </vt:lpstr>
      <vt:lpstr>Segmentation Algorithms</vt:lpstr>
      <vt:lpstr>Segmentation by thresholding</vt:lpstr>
      <vt:lpstr>Slide 6</vt:lpstr>
      <vt:lpstr>Slide 7</vt:lpstr>
      <vt:lpstr>How to get the intensity values ? </vt:lpstr>
      <vt:lpstr>Slide 9</vt:lpstr>
      <vt:lpstr>Slide 10</vt:lpstr>
      <vt:lpstr>Slide 11</vt:lpstr>
      <vt:lpstr>Types of thresholds </vt:lpstr>
      <vt:lpstr>Slide 13</vt:lpstr>
      <vt:lpstr>Global threshold</vt:lpstr>
      <vt:lpstr>Slide 15</vt:lpstr>
      <vt:lpstr>Selection of the value for T automatically    </vt:lpstr>
      <vt:lpstr>Slide 17</vt:lpstr>
      <vt:lpstr>Slide 18</vt:lpstr>
      <vt:lpstr>Slide 19</vt:lpstr>
      <vt:lpstr>Basic Adaptive Thresholding </vt:lpstr>
      <vt:lpstr>Slide 21</vt:lpstr>
      <vt:lpstr>Slide 22</vt:lpstr>
      <vt:lpstr>Slide 23</vt:lpstr>
      <vt:lpstr>Accuracy of the thresholding </vt:lpstr>
      <vt:lpstr>Slide 25</vt:lpstr>
      <vt:lpstr>Slide 26</vt:lpstr>
      <vt:lpstr>Slide 27</vt:lpstr>
      <vt:lpstr>Slide 28</vt:lpstr>
      <vt:lpstr>Slide 29</vt:lpstr>
      <vt:lpstr>Use of optimal thresholding for image segmentation </vt:lpstr>
      <vt:lpstr>Slide 31</vt:lpstr>
      <vt:lpstr>Slide 32</vt:lpstr>
      <vt:lpstr>Slide 33</vt:lpstr>
      <vt:lpstr>Slide 34</vt:lpstr>
      <vt:lpstr>Local thresholding operation </vt:lpstr>
      <vt:lpstr>Slide 36</vt:lpstr>
      <vt:lpstr>Slide 37</vt:lpstr>
      <vt:lpstr>Slide 38</vt:lpstr>
      <vt:lpstr>Slide 39</vt:lpstr>
      <vt:lpstr>Slide 40</vt:lpstr>
      <vt:lpstr>Summery of the lecture </vt:lpstr>
      <vt:lpstr>References 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</dc:title>
  <dc:creator>user</dc:creator>
  <cp:lastModifiedBy>NTS</cp:lastModifiedBy>
  <cp:revision>995</cp:revision>
  <dcterms:created xsi:type="dcterms:W3CDTF">2015-05-04T09:46:19Z</dcterms:created>
  <dcterms:modified xsi:type="dcterms:W3CDTF">2015-07-31T12:46:36Z</dcterms:modified>
</cp:coreProperties>
</file>